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jpeg" ContentType="image/jpeg"/>
  <Override PartName="/ppt/media/image10.png" ContentType="image/png"/>
  <Override PartName="/ppt/media/image11.png" ContentType="image/png"/>
  <Override PartName="/ppt/media/image12.png" ContentType="image/png"/>
  <Override PartName="/ppt/media/image13.jpeg" ContentType="image/jpeg"/>
  <Override PartName="/ppt/media/image14.png" ContentType="image/png"/>
  <Override PartName="/ppt/media/image15.png" ContentType="image/png"/>
  <Override PartName="/ppt/media/image16.jpeg" ContentType="image/jpeg"/>
  <Override PartName="/ppt/media/image17.png" ContentType="image/png"/>
  <Override PartName="/ppt/media/image18.png" ContentType="image/png"/>
  <Override PartName="/ppt/media/image19.jpeg" ContentType="image/jpeg"/>
  <Override PartName="/ppt/media/image22.png" ContentType="image/png"/>
  <Override PartName="/ppt/media/image20.png" ContentType="image/png"/>
  <Override PartName="/ppt/media/image21.png" ContentType="image/png"/>
  <Override PartName="/ppt/media/image23.png" ContentType="image/png"/>
  <Override PartName="/ppt/media/image24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fr-FR" sz="1400" spc="-1" strike="noStrike">
                <a:latin typeface="Times New Roman"/>
              </a:defRPr>
            </a:lvl1pPr>
          </a:lstStyle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FE847FE4-5DD7-44F0-BDA7-DE6FFB322A56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DA0B693-AC22-4B5C-BBA8-49F8FDBB9919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6F28CF-A921-44DF-BFD1-A981B8D61B8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A4C971-20B0-4117-B91A-368BA93FC4A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DAD073-3F64-407D-87A8-D67DDA5549D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630DB0-1C74-49D3-B2EB-6369EA4BF45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0F1FEAB-F38F-487D-9BA3-3F84AEFD2A6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9F2672C-ABB4-4509-8819-6803D87E140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F133D78-29C2-4CBA-86FA-89C69BDEC34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D05CEDA-267D-4B8E-8531-310B736D658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1E5704C-EDB0-4DEF-A661-21DDFECF78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AEF4558-76DE-4CD1-8052-542C58944A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235DD49-3207-4BAF-8671-3CBB96FD34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38F803-6D68-4A54-934C-EBE54250FA0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C644107-3EFC-4247-AC6B-E428EF40C80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784B32A-AAF6-4820-8A2D-0B50A2520E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F93A7E3-AAD8-4998-A55B-3D97E324B4D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5441BA1-89D0-432B-A5E9-5133A2E6117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FAAD3CA-016C-481F-9109-11486C4F76A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80CEF8-24D4-4F3F-BF1D-06E1D794FF9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9E0618-4962-4FC9-A899-B2217C06D1B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0BFCBC8-A074-4FD0-9869-0E931CE93F6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7A7851-9A02-473B-8A9E-DC1923838E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CD8EB1-5D2C-4BD4-8D73-722A18596AB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27BDDE-BACF-4330-9D93-98C36C0DEF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CAFDF1-E44A-4039-BC08-BF7227F510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fr-FR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9AEFC8F-26A6-42E5-9B59-3B1BAE93FBEB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fr-FR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fr-F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786D75B-8996-44F9-AC75-F394C24BA0CE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85800" y="8676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Briefing Emport de passagers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fr-FR" sz="3200" spc="-1" strike="noStrike">
              <a:latin typeface="Arial"/>
            </a:endParaRPr>
          </a:p>
        </p:txBody>
      </p:sp>
      <p:pic>
        <p:nvPicPr>
          <p:cNvPr id="90" name="Picture 2" descr="C:\Users\Instructeur\Desktop\Jonas\photos brief passagers\pax qui entrent dans un avion.jpg"/>
          <p:cNvPicPr/>
          <p:nvPr/>
        </p:nvPicPr>
        <p:blipFill>
          <a:blip r:embed="rId1"/>
          <a:stretch/>
        </p:blipFill>
        <p:spPr>
          <a:xfrm>
            <a:off x="428760" y="1579680"/>
            <a:ext cx="8286480" cy="4657320"/>
          </a:xfrm>
          <a:prstGeom prst="rect">
            <a:avLst/>
          </a:prstGeom>
          <a:ln w="0">
            <a:noFill/>
          </a:ln>
        </p:spPr>
      </p:pic>
      <p:pic>
        <p:nvPicPr>
          <p:cNvPr id="91" name="Picture 2" descr="C:\Users\Instructeur\Desktop\Jonas\photos brief passagers\téléchargement.png"/>
          <p:cNvPicPr/>
          <p:nvPr/>
        </p:nvPicPr>
        <p:blipFill>
          <a:blip r:embed="rId2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Le jour J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627840" y="2349000"/>
            <a:ext cx="8229240" cy="407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Ne toucher à rien, et laisser les commandes libres (montrer débattement)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Espace réservé du contenu 2"/>
          <p:cNvSpPr/>
          <p:nvPr/>
        </p:nvSpPr>
        <p:spPr>
          <a:xfrm>
            <a:off x="61992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ff0000"/>
                </a:solidFill>
                <a:latin typeface="Calibri"/>
              </a:rPr>
              <a:t>Le briefing SECURITE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70" name="Espace réservé du contenu 2"/>
          <p:cNvSpPr/>
          <p:nvPr/>
        </p:nvSpPr>
        <p:spPr>
          <a:xfrm>
            <a:off x="627840" y="2779200"/>
            <a:ext cx="822924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Ne rien poser au sol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71" name="Espace réservé du contenu 2"/>
          <p:cNvSpPr/>
          <p:nvPr/>
        </p:nvSpPr>
        <p:spPr>
          <a:xfrm>
            <a:off x="627840" y="32421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Sacs en papier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72" name="Espace réservé du contenu 2"/>
          <p:cNvSpPr/>
          <p:nvPr/>
        </p:nvSpPr>
        <p:spPr>
          <a:xfrm>
            <a:off x="627840" y="373284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Position de sécurité place avant / arrière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73" name="Espace réservé du contenu 2"/>
          <p:cNvSpPr/>
          <p:nvPr/>
        </p:nvSpPr>
        <p:spPr>
          <a:xfrm>
            <a:off x="627840" y="422352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Evacuation sous l’ordre du pilote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74" name="Espace réservé du contenu 2"/>
          <p:cNvSpPr/>
          <p:nvPr/>
        </p:nvSpPr>
        <p:spPr>
          <a:xfrm>
            <a:off x="627840" y="471420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Comment ouvrir la porte / la verrière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75" name="Espace réservé du contenu 2"/>
          <p:cNvSpPr/>
          <p:nvPr/>
        </p:nvSpPr>
        <p:spPr>
          <a:xfrm>
            <a:off x="627840" y="5204880"/>
            <a:ext cx="8229240" cy="4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Ordre de sortie et sens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76" name="Espace réservé du contenu 2"/>
          <p:cNvSpPr/>
          <p:nvPr/>
        </p:nvSpPr>
        <p:spPr>
          <a:xfrm>
            <a:off x="627840" y="56973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Gilets de sauvetage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pic>
        <p:nvPicPr>
          <p:cNvPr id="177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5" dur="indefinite" restart="never" nodeType="tmRoot">
          <p:childTnLst>
            <p:seq>
              <p:cTn id="246" dur="indefinite" nodeType="mainSeq">
                <p:childTnLst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Le jour J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627840" y="2229120"/>
            <a:ext cx="8229240" cy="407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Privilégier des altitudes de vol avec un minimum de turbulences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Espace réservé du contenu 2"/>
          <p:cNvSpPr/>
          <p:nvPr/>
        </p:nvSpPr>
        <p:spPr>
          <a:xfrm>
            <a:off x="61992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Le vol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81" name="Espace réservé du contenu 2"/>
          <p:cNvSpPr/>
          <p:nvPr/>
        </p:nvSpPr>
        <p:spPr>
          <a:xfrm>
            <a:off x="627840" y="2656080"/>
            <a:ext cx="822924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Ne pas se laisser déconcentrer par les passagers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82" name="Espace réservé du contenu 2"/>
          <p:cNvSpPr/>
          <p:nvPr/>
        </p:nvSpPr>
        <p:spPr>
          <a:xfrm>
            <a:off x="627840" y="311544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Evaluer le stress de ses passagers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83" name="Espace réservé du contenu 2"/>
          <p:cNvSpPr/>
          <p:nvPr/>
        </p:nvSpPr>
        <p:spPr>
          <a:xfrm>
            <a:off x="627840" y="360288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Avoir un plan B à chaque moment du vol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84" name="Espace réservé du contenu 2"/>
          <p:cNvSpPr/>
          <p:nvPr/>
        </p:nvSpPr>
        <p:spPr>
          <a:xfrm>
            <a:off x="627840" y="40899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Faire la différence entre un passager qui a des nausées / un  grave problème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85" name="Espace réservé du contenu 2"/>
          <p:cNvSpPr/>
          <p:nvPr/>
        </p:nvSpPr>
        <p:spPr>
          <a:xfrm>
            <a:off x="627840" y="457704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Voler avec un avion lourd et  centré arrière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86" name="Espace réservé du contenu 2"/>
          <p:cNvSpPr/>
          <p:nvPr/>
        </p:nvSpPr>
        <p:spPr>
          <a:xfrm>
            <a:off x="627840" y="5064480"/>
            <a:ext cx="8229240" cy="4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La place CDB est a GAUCHE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87" name="Picture 2" descr="C:\Users\Instructeur\Desktop\Jonas\photos brief passagers\stress.jpg"/>
          <p:cNvPicPr/>
          <p:nvPr/>
        </p:nvPicPr>
        <p:blipFill>
          <a:blip r:embed="rId1"/>
          <a:stretch/>
        </p:blipFill>
        <p:spPr>
          <a:xfrm>
            <a:off x="4761000" y="3255120"/>
            <a:ext cx="3348000" cy="3579840"/>
          </a:xfrm>
          <a:prstGeom prst="rect">
            <a:avLst/>
          </a:prstGeom>
          <a:ln w="0">
            <a:noFill/>
          </a:ln>
        </p:spPr>
      </p:pic>
      <p:pic>
        <p:nvPicPr>
          <p:cNvPr id="188" name="Picture 2" descr="C:\Users\Instructeur\Desktop\Jonas\photos brief passagers\téléchargement.png"/>
          <p:cNvPicPr/>
          <p:nvPr/>
        </p:nvPicPr>
        <p:blipFill>
          <a:blip r:embed="rId2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3" dur="indefinite" restart="never" nodeType="tmRoot">
          <p:childTnLst>
            <p:seq>
              <p:cTn id="284" dur="indefinite" nodeType="mainSeq">
                <p:childTnLst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Le jour J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/>
          </p:nvPr>
        </p:nvSpPr>
        <p:spPr>
          <a:xfrm>
            <a:off x="627840" y="2229120"/>
            <a:ext cx="8229240" cy="407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Ranger et nettoyer l’avion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Espace réservé du contenu 2"/>
          <p:cNvSpPr/>
          <p:nvPr/>
        </p:nvSpPr>
        <p:spPr>
          <a:xfrm>
            <a:off x="61992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Après le vol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92" name="Espace réservé du contenu 2"/>
          <p:cNvSpPr/>
          <p:nvPr/>
        </p:nvSpPr>
        <p:spPr>
          <a:xfrm>
            <a:off x="627840" y="2656080"/>
            <a:ext cx="822924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Récupérer le matériel prêté par le club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93" name="Espace réservé du contenu 2"/>
          <p:cNvSpPr/>
          <p:nvPr/>
        </p:nvSpPr>
        <p:spPr>
          <a:xfrm>
            <a:off x="627840" y="311544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Accompagner ses passagers jusqu’à la sortie du club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pic>
        <p:nvPicPr>
          <p:cNvPr id="194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1" dur="indefinite" restart="never" nodeType="tmRoot">
          <p:childTnLst>
            <p:seq>
              <p:cTn id="322" dur="indefinite" nodeType="mainSeq">
                <p:childTnLst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2" descr="C:\Users\Instructeur\Desktop\Jonas\photos brief passagers\ob_fce0d3_10984292-977190865627400-4204277337447.jpg"/>
          <p:cNvPicPr/>
          <p:nvPr/>
        </p:nvPicPr>
        <p:blipFill>
          <a:blip r:embed="rId1"/>
          <a:srcRect l="0" t="11333" r="0" b="10065"/>
          <a:stretch/>
        </p:blipFill>
        <p:spPr>
          <a:xfrm>
            <a:off x="1650600" y="2047320"/>
            <a:ext cx="5905080" cy="4641120"/>
          </a:xfrm>
          <a:prstGeom prst="rect">
            <a:avLst/>
          </a:prstGeom>
          <a:ln w="0">
            <a:noFill/>
          </a:ln>
        </p:spPr>
      </p:pic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Facteurs Humains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627840" y="2349000"/>
            <a:ext cx="8229240" cy="407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Etre bien préparé et reposé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Espace réservé du contenu 2"/>
          <p:cNvSpPr/>
          <p:nvPr/>
        </p:nvSpPr>
        <p:spPr>
          <a:xfrm>
            <a:off x="619920" y="11966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Gestion du stress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99" name="Espace réservé du contenu 2"/>
          <p:cNvSpPr/>
          <p:nvPr/>
        </p:nvSpPr>
        <p:spPr>
          <a:xfrm>
            <a:off x="627840" y="2793600"/>
            <a:ext cx="8229240" cy="76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Evaluer le stress de ses passagers (transpiration, crispation, forte respiration, langage…)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00" name="Espace réservé du contenu 2"/>
          <p:cNvSpPr/>
          <p:nvPr/>
        </p:nvSpPr>
        <p:spPr>
          <a:xfrm>
            <a:off x="627840" y="3526560"/>
            <a:ext cx="8229240" cy="758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Une personne malade à l’arrière d’une voiture aura tendance à être malade à l’arrière d’un avion.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01" name="Espace réservé du contenu 2"/>
          <p:cNvSpPr/>
          <p:nvPr/>
        </p:nvSpPr>
        <p:spPr>
          <a:xfrm>
            <a:off x="627840" y="425088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Le dialogue doit être maintenu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02" name="Espace réservé du contenu 2"/>
          <p:cNvSpPr/>
          <p:nvPr/>
        </p:nvSpPr>
        <p:spPr>
          <a:xfrm>
            <a:off x="627840" y="4683960"/>
            <a:ext cx="8229240" cy="4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Etre souple aux commandes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03" name="Espace réservé du contenu 2"/>
          <p:cNvSpPr/>
          <p:nvPr/>
        </p:nvSpPr>
        <p:spPr>
          <a:xfrm>
            <a:off x="627840" y="55533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Espace réservé du contenu 2"/>
          <p:cNvSpPr/>
          <p:nvPr/>
        </p:nvSpPr>
        <p:spPr>
          <a:xfrm>
            <a:off x="627840" y="5118480"/>
            <a:ext cx="8229240" cy="4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Altitudes de vol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205" name="Picture 2" descr="C:\Users\Instructeur\Desktop\Jonas\photos brief passagers\téléchargement.png"/>
          <p:cNvPicPr/>
          <p:nvPr/>
        </p:nvPicPr>
        <p:blipFill>
          <a:blip r:embed="rId2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  <p:sp>
        <p:nvSpPr>
          <p:cNvPr id="206" name="Espace réservé du contenu 2"/>
          <p:cNvSpPr/>
          <p:nvPr/>
        </p:nvSpPr>
        <p:spPr>
          <a:xfrm>
            <a:off x="611640" y="5551560"/>
            <a:ext cx="8229240" cy="757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Gestion du stress du pilote: les passagers prennent en moyenne 35% des ressources du pilote.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207" name="Picture 2" descr="C:\Users\Instructeur\Desktop\Jonas\photos brief passagers\C6yIoBwWcAAm-g8.png"/>
          <p:cNvPicPr/>
          <p:nvPr/>
        </p:nvPicPr>
        <p:blipFill>
          <a:blip r:embed="rId3"/>
          <a:stretch/>
        </p:blipFill>
        <p:spPr>
          <a:xfrm>
            <a:off x="611640" y="1749960"/>
            <a:ext cx="7958520" cy="5135400"/>
          </a:xfrm>
          <a:prstGeom prst="rect">
            <a:avLst/>
          </a:prstGeom>
          <a:ln w="0">
            <a:noFill/>
          </a:ln>
        </p:spPr>
      </p:pic>
      <p:sp>
        <p:nvSpPr>
          <p:cNvPr id="208" name="Espace réservé du contenu 2"/>
          <p:cNvSpPr/>
          <p:nvPr/>
        </p:nvSpPr>
        <p:spPr>
          <a:xfrm>
            <a:off x="611640" y="1869120"/>
            <a:ext cx="8229240" cy="40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QUEL EST VOTRE NIVEAU DE STRESS EN VOL?</a:t>
            </a: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9" dur="indefinite" restart="never" nodeType="tmRoot">
          <p:childTnLst>
            <p:seq>
              <p:cTn id="340" dur="indefinite" nodeType="mainSeq">
                <p:childTnLst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Picture 3" descr="C:\Users\Instructeur\Desktop\Jonas\photos brief passagers\12733996_986634698094800_8613440117843654975_n.jpg"/>
          <p:cNvPicPr/>
          <p:nvPr/>
        </p:nvPicPr>
        <p:blipFill>
          <a:blip r:embed="rId1"/>
          <a:stretch/>
        </p:blipFill>
        <p:spPr>
          <a:xfrm>
            <a:off x="1691640" y="2278440"/>
            <a:ext cx="5841360" cy="3894120"/>
          </a:xfrm>
          <a:prstGeom prst="rect">
            <a:avLst/>
          </a:prstGeom>
          <a:ln w="0">
            <a:noFill/>
          </a:ln>
        </p:spPr>
      </p:pic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Facteurs Humains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/>
          </p:nvPr>
        </p:nvSpPr>
        <p:spPr>
          <a:xfrm>
            <a:off x="627840" y="3129480"/>
            <a:ext cx="8229240" cy="407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Le pilote doit avoir des limites clairement définies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2" name="Espace réservé du contenu 2"/>
          <p:cNvSpPr/>
          <p:nvPr/>
        </p:nvSpPr>
        <p:spPr>
          <a:xfrm>
            <a:off x="61992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Résister aux pressions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213" name="Espace réservé du contenu 2"/>
          <p:cNvSpPr/>
          <p:nvPr/>
        </p:nvSpPr>
        <p:spPr>
          <a:xfrm>
            <a:off x="627840" y="3676320"/>
            <a:ext cx="8229240" cy="409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Les limites du pilote sont bien souvent en deçà de la réglementation 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14" name="Espace réservé du contenu 2"/>
          <p:cNvSpPr/>
          <p:nvPr/>
        </p:nvSpPr>
        <p:spPr>
          <a:xfrm>
            <a:off x="627840" y="4225320"/>
            <a:ext cx="822924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Ne pas entamer ses marges de sécurité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15" name="Espace réservé du contenu 2"/>
          <p:cNvSpPr/>
          <p:nvPr/>
        </p:nvSpPr>
        <p:spPr>
          <a:xfrm>
            <a:off x="627840" y="4761000"/>
            <a:ext cx="8229240" cy="39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Le CDB reste décisionnaire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16" name="Espace réservé du contenu 2"/>
          <p:cNvSpPr/>
          <p:nvPr/>
        </p:nvSpPr>
        <p:spPr>
          <a:xfrm>
            <a:off x="627840" y="55533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Espace réservé du contenu 2"/>
          <p:cNvSpPr/>
          <p:nvPr/>
        </p:nvSpPr>
        <p:spPr>
          <a:xfrm>
            <a:off x="627840" y="2582640"/>
            <a:ext cx="8229240" cy="40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Le vol doit rester réglementaire 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218" name="Picture 2" descr="C:\Users\Instructeur\Desktop\Jonas\photos brief passagers\téléchargement.png"/>
          <p:cNvPicPr/>
          <p:nvPr/>
        </p:nvPicPr>
        <p:blipFill>
          <a:blip r:embed="rId2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89" dur="indefinite" restart="never" nodeType="tmRoot">
          <p:childTnLst>
            <p:seq>
              <p:cTn id="390" dur="indefinite" nodeType="mainSeq">
                <p:childTnLst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Vol annuel club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469440" y="1989000"/>
            <a:ext cx="8229240" cy="388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Le vol annuel sera adapté pour les pilotes faisant des vols découverte ou du PFE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21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9" dur="indefinite" restart="never" nodeType="tmRoot">
          <p:childTnLst>
            <p:seq>
              <p:cTn id="420" dur="indefinite" nodeType="mainSeq">
                <p:childTnLst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Généralités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Espace réservé du contenu 2"/>
          <p:cNvSpPr/>
          <p:nvPr/>
        </p:nvSpPr>
        <p:spPr>
          <a:xfrm>
            <a:off x="61992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Règle club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224" name="Espace réservé du contenu 2"/>
          <p:cNvSpPr/>
          <p:nvPr/>
        </p:nvSpPr>
        <p:spPr>
          <a:xfrm>
            <a:off x="619920" y="2798640"/>
            <a:ext cx="8229240" cy="40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Pas de vol PFE ou découverte de nuit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25" name="Espace réservé du contenu 2"/>
          <p:cNvSpPr/>
          <p:nvPr/>
        </p:nvSpPr>
        <p:spPr>
          <a:xfrm>
            <a:off x="619920" y="3383640"/>
            <a:ext cx="8229240" cy="83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Le président du club se réserve le droit d’accepter au cas par cas les pilotes pouvant avoir accès à ces types de vol.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226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5" dur="indefinite" restart="never" nodeType="tmRoot">
          <p:childTnLst>
            <p:seq>
              <p:cTn id="426" dur="indefinite" nodeType="mainSeq">
                <p:childTnLst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Généralités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Espace réservé du contenu 2"/>
          <p:cNvSpPr/>
          <p:nvPr/>
        </p:nvSpPr>
        <p:spPr>
          <a:xfrm>
            <a:off x="61992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L’image du Club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229" name="Espace réservé du contenu 2"/>
          <p:cNvSpPr/>
          <p:nvPr/>
        </p:nvSpPr>
        <p:spPr>
          <a:xfrm>
            <a:off x="627840" y="55533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30" name="Picture 3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613440" y="2781000"/>
            <a:ext cx="8100720" cy="1728000"/>
          </a:xfrm>
          <a:prstGeom prst="rect">
            <a:avLst/>
          </a:prstGeom>
          <a:ln w="0">
            <a:noFill/>
          </a:ln>
        </p:spPr>
      </p:pic>
      <p:pic>
        <p:nvPicPr>
          <p:cNvPr id="231" name="Picture 2" descr="C:\Users\Instructeur\Desktop\Jonas\photos brief passagers\téléchargement.png"/>
          <p:cNvPicPr/>
          <p:nvPr/>
        </p:nvPicPr>
        <p:blipFill>
          <a:blip r:embed="rId2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9" dur="indefinite" restart="never" nodeType="tmRoot">
          <p:childTnLst>
            <p:seq>
              <p:cTn id="440" dur="indefinite" nodeType="mainSeq">
                <p:childTnLst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6206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Expérience / documents pilote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67640" y="2709000"/>
            <a:ext cx="8229240" cy="388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7000"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Papier d’identité, licence, médical, carnet de vol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Espace réservé du contenu 2"/>
          <p:cNvSpPr/>
          <p:nvPr/>
        </p:nvSpPr>
        <p:spPr>
          <a:xfrm>
            <a:off x="467640" y="3170160"/>
            <a:ext cx="8229240" cy="42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- 3 atterrissages et 3 décollages dans les 90 derniers jours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96" name="Espace réservé du contenu 2"/>
          <p:cNvSpPr/>
          <p:nvPr/>
        </p:nvSpPr>
        <p:spPr>
          <a:xfrm>
            <a:off x="467640" y="3664800"/>
            <a:ext cx="8229240" cy="41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Vol annuel club à jour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97" name="Espace réservé du contenu 2"/>
          <p:cNvSpPr/>
          <p:nvPr/>
        </p:nvSpPr>
        <p:spPr>
          <a:xfrm>
            <a:off x="467640" y="4149360"/>
            <a:ext cx="8747640" cy="64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fontScale="20000"/>
          </a:bodyPr>
          <a:p>
            <a:pPr>
              <a:lnSpc>
                <a:spcPct val="100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fr-FR" sz="8000" spc="-1" strike="noStrike">
                <a:solidFill>
                  <a:srgbClr val="000000"/>
                </a:solidFill>
                <a:latin typeface="Calibri"/>
              </a:rPr>
              <a:t>- Avoir suivi un briefing avec un responsable de la sécurité des vols de l’aéroclub.</a:t>
            </a:r>
            <a:endParaRPr b="0" lang="fr-FR" sz="8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fr-FR" sz="8000" spc="-1" strike="noStrike">
                <a:solidFill>
                  <a:srgbClr val="000000"/>
                </a:solidFill>
                <a:latin typeface="Calibri"/>
              </a:rPr>
              <a:t>(Règle Club)</a:t>
            </a:r>
            <a:endParaRPr b="0" lang="fr-FR" sz="8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98" name="Espace réservé du contenu 2"/>
          <p:cNvSpPr/>
          <p:nvPr/>
        </p:nvSpPr>
        <p:spPr>
          <a:xfrm>
            <a:off x="518760" y="2277000"/>
            <a:ext cx="8229240" cy="49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Pour les vols PFE: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6296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Expérience / documents pilote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Espace réservé du contenu 2"/>
          <p:cNvSpPr/>
          <p:nvPr/>
        </p:nvSpPr>
        <p:spPr>
          <a:xfrm>
            <a:off x="467640" y="2421000"/>
            <a:ext cx="8229240" cy="49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Pour les vols découverte: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02" name="Espace réservé du contenu 2"/>
          <p:cNvSpPr/>
          <p:nvPr/>
        </p:nvSpPr>
        <p:spPr>
          <a:xfrm>
            <a:off x="467640" y="2918520"/>
            <a:ext cx="8229240" cy="41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PPL = 200 Hdv mini dont 25 Hdv dans les 12 derniers mois sur appareil de même type ou classe.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03" name="Espace réservé du contenu 2"/>
          <p:cNvSpPr/>
          <p:nvPr/>
        </p:nvSpPr>
        <p:spPr>
          <a:xfrm>
            <a:off x="467640" y="3638520"/>
            <a:ext cx="8229240" cy="41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Le vol doit être de 30 min max entre le décollage et l’atterrissage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04" name="Espace réservé du contenu 2"/>
          <p:cNvSpPr/>
          <p:nvPr/>
        </p:nvSpPr>
        <p:spPr>
          <a:xfrm>
            <a:off x="467640" y="4091040"/>
            <a:ext cx="8229240" cy="41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 40km ( 21,6NM ) max de l’aérodrome de départ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05" name="Espace réservé du contenu 2"/>
          <p:cNvSpPr/>
          <p:nvPr/>
        </p:nvSpPr>
        <p:spPr>
          <a:xfrm>
            <a:off x="467640" y="4574880"/>
            <a:ext cx="8747640" cy="64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fontScale="20000"/>
          </a:bodyPr>
          <a:p>
            <a:pPr>
              <a:lnSpc>
                <a:spcPct val="100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fr-FR" sz="8000" spc="-1" strike="noStrike">
                <a:solidFill>
                  <a:srgbClr val="000000"/>
                </a:solidFill>
                <a:latin typeface="Calibri"/>
              </a:rPr>
              <a:t>- Avoir suivi un briefing avec un responsable de la sécurité des vols de l’aéroclub.</a:t>
            </a:r>
            <a:endParaRPr b="0" lang="fr-FR" sz="8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  <a:buNone/>
              <a:tabLst>
                <a:tab algn="l" pos="0"/>
              </a:tabLst>
            </a:pPr>
            <a:r>
              <a:rPr b="0" lang="fr-FR" sz="8000" spc="-1" strike="noStrike">
                <a:solidFill>
                  <a:srgbClr val="000000"/>
                </a:solidFill>
                <a:latin typeface="Calibri"/>
              </a:rPr>
              <a:t>(Règlementation)</a:t>
            </a:r>
            <a:endParaRPr b="0" lang="fr-FR" sz="8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4136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PREPARATION LONG TERME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11640" y="1484640"/>
            <a:ext cx="8229240" cy="503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7000"/>
          </a:bodyPr>
          <a:p>
            <a:pPr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fr-FR" sz="3500" spc="-1" strike="noStrike">
                <a:solidFill>
                  <a:srgbClr val="00b0f0"/>
                </a:solidFill>
                <a:latin typeface="Calibri"/>
              </a:rPr>
              <a:t>Prise de contact avec les passagers</a:t>
            </a:r>
            <a:endParaRPr b="0" lang="fr-FR" sz="3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Espace réservé du contenu 2"/>
          <p:cNvSpPr/>
          <p:nvPr/>
        </p:nvSpPr>
        <p:spPr>
          <a:xfrm>
            <a:off x="60948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Espace réservé du contenu 2"/>
          <p:cNvSpPr/>
          <p:nvPr/>
        </p:nvSpPr>
        <p:spPr>
          <a:xfrm>
            <a:off x="590760" y="213300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Expérience aéronautique des passagers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1" name="Espace réservé du contenu 2"/>
          <p:cNvSpPr/>
          <p:nvPr/>
        </p:nvSpPr>
        <p:spPr>
          <a:xfrm>
            <a:off x="590760" y="261756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Partage de frais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2" name="Espace réservé du contenu 2"/>
          <p:cNvSpPr/>
          <p:nvPr/>
        </p:nvSpPr>
        <p:spPr>
          <a:xfrm>
            <a:off x="590760" y="3534120"/>
            <a:ext cx="8229240" cy="41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Type d’avion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3" name="Espace réservé du contenu 2"/>
          <p:cNvSpPr/>
          <p:nvPr/>
        </p:nvSpPr>
        <p:spPr>
          <a:xfrm>
            <a:off x="590760" y="399996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Lieu de départ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4" name="Espace réservé du contenu 2"/>
          <p:cNvSpPr/>
          <p:nvPr/>
        </p:nvSpPr>
        <p:spPr>
          <a:xfrm>
            <a:off x="590760" y="448452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Photos, lunettes, repas, façon de s’habiller, pas d’alcool…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5" name="Espace réservé du contenu 2"/>
          <p:cNvSpPr/>
          <p:nvPr/>
        </p:nvSpPr>
        <p:spPr>
          <a:xfrm>
            <a:off x="590760" y="4969080"/>
            <a:ext cx="8229240" cy="47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S’assurer qu’ils ont pris connaissance des documents « bonne conduite passagers wingly » et « bienvenue à bord EASA »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6" name="Espace réservé du contenu 2"/>
          <p:cNvSpPr/>
          <p:nvPr/>
        </p:nvSpPr>
        <p:spPr>
          <a:xfrm>
            <a:off x="590760" y="5657040"/>
            <a:ext cx="8229240" cy="43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Papiers d’identité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7" name="Espace réservé du contenu 2"/>
          <p:cNvSpPr/>
          <p:nvPr/>
        </p:nvSpPr>
        <p:spPr>
          <a:xfrm>
            <a:off x="617400" y="6099480"/>
            <a:ext cx="8229240" cy="713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Rappeler les passagers la veille du vol pour parler d’un éventuel report, l’heure, l’adresse du rdv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18" name="Espace réservé du contenu 2"/>
          <p:cNvSpPr/>
          <p:nvPr/>
        </p:nvSpPr>
        <p:spPr>
          <a:xfrm>
            <a:off x="590760" y="307332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Ce n’est pas un vol commercial</a:t>
            </a: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41364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PREPARATION LONG TERME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Espace réservé du contenu 2"/>
          <p:cNvSpPr/>
          <p:nvPr/>
        </p:nvSpPr>
        <p:spPr>
          <a:xfrm>
            <a:off x="609480" y="20300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Espace réservé du contenu 2"/>
          <p:cNvSpPr/>
          <p:nvPr/>
        </p:nvSpPr>
        <p:spPr>
          <a:xfrm>
            <a:off x="611640" y="2030040"/>
            <a:ext cx="8229240" cy="50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fontScale="77000"/>
          </a:bodyPr>
          <a:p>
            <a:pPr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1" lang="fr-FR" sz="3500" spc="-1" strike="noStrike">
                <a:solidFill>
                  <a:srgbClr val="00b0f0"/>
                </a:solidFill>
                <a:latin typeface="Calibri"/>
              </a:rPr>
              <a:t>La</a:t>
            </a: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fr-FR" sz="3500" spc="-1" strike="noStrike">
                <a:solidFill>
                  <a:srgbClr val="00b0f0"/>
                </a:solidFill>
                <a:latin typeface="Calibri"/>
              </a:rPr>
              <a:t>navigation</a:t>
            </a:r>
            <a:endParaRPr b="0" lang="fr-FR" sz="3500" spc="-1" strike="noStrike">
              <a:latin typeface="Arial"/>
            </a:endParaRPr>
          </a:p>
        </p:txBody>
      </p:sp>
      <p:sp>
        <p:nvSpPr>
          <p:cNvPr id="123" name="Espace réservé du contenu 2"/>
          <p:cNvSpPr/>
          <p:nvPr/>
        </p:nvSpPr>
        <p:spPr>
          <a:xfrm>
            <a:off x="590760" y="300060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Navigation (hauteurs de survol, points touristiques…) 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24" name="Espace réservé du contenu 2"/>
          <p:cNvSpPr/>
          <p:nvPr/>
        </p:nvSpPr>
        <p:spPr>
          <a:xfrm>
            <a:off x="590760" y="345960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Servitudes départ, en route, arrivée et déroutement (carburant, contrôle, resto…)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25" name="Espace réservé du contenu 2"/>
          <p:cNvSpPr/>
          <p:nvPr/>
        </p:nvSpPr>
        <p:spPr>
          <a:xfrm>
            <a:off x="590760" y="4206600"/>
            <a:ext cx="8229240" cy="43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Emport carburant (sans vent)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26" name="Espace réservé du contenu 2"/>
          <p:cNvSpPr/>
          <p:nvPr/>
        </p:nvSpPr>
        <p:spPr>
          <a:xfrm>
            <a:off x="590760" y="467136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Masse et centrage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27" name="Espace réservé du contenu 2"/>
          <p:cNvSpPr/>
          <p:nvPr/>
        </p:nvSpPr>
        <p:spPr>
          <a:xfrm>
            <a:off x="590760" y="513036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Performances ( Atmosphère approximative)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28" name="Espace réservé du contenu 2"/>
          <p:cNvSpPr/>
          <p:nvPr/>
        </p:nvSpPr>
        <p:spPr>
          <a:xfrm>
            <a:off x="590760" y="558936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S’assurer que l’avion sera prêt (carburant, potentiel, gilets…)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7" dur="indefinite" restart="never" nodeType="tmRoot">
          <p:childTnLst>
            <p:seq>
              <p:cTn id="88" dur="indefinite" nodeType="mainSeq">
                <p:childTnLst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Le jour J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Espace réservé du contenu 2"/>
          <p:cNvSpPr/>
          <p:nvPr/>
        </p:nvSpPr>
        <p:spPr>
          <a:xfrm>
            <a:off x="60948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Préparation avant vol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31" name="Espace réservé du contenu 2"/>
          <p:cNvSpPr/>
          <p:nvPr/>
        </p:nvSpPr>
        <p:spPr>
          <a:xfrm>
            <a:off x="662760" y="2885760"/>
            <a:ext cx="8229240" cy="43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Documents avion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32" name="Espace réservé du contenu 2"/>
          <p:cNvSpPr/>
          <p:nvPr/>
        </p:nvSpPr>
        <p:spPr>
          <a:xfrm>
            <a:off x="662760" y="3337560"/>
            <a:ext cx="8229240" cy="409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Météo ( départ, en route, arrivée et déroutement)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33" name="Espace réservé du contenu 2"/>
          <p:cNvSpPr/>
          <p:nvPr/>
        </p:nvSpPr>
        <p:spPr>
          <a:xfrm>
            <a:off x="662760" y="3761640"/>
            <a:ext cx="8229240" cy="420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Notam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34" name="Espace réservé du contenu 2"/>
          <p:cNvSpPr/>
          <p:nvPr/>
        </p:nvSpPr>
        <p:spPr>
          <a:xfrm>
            <a:off x="662760" y="4196520"/>
            <a:ext cx="8229240" cy="45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Emport carburant (Avec vent)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35" name="Espace réservé du contenu 2"/>
          <p:cNvSpPr/>
          <p:nvPr/>
        </p:nvSpPr>
        <p:spPr>
          <a:xfrm>
            <a:off x="662760" y="4664520"/>
            <a:ext cx="8229240" cy="38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fontScale="95000"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Performances ( Atmosphère Réelle)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36" name="Espace réservé du contenu 2"/>
          <p:cNvSpPr/>
          <p:nvPr/>
        </p:nvSpPr>
        <p:spPr>
          <a:xfrm>
            <a:off x="662760" y="2434320"/>
            <a:ext cx="8229240" cy="43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Arriver en avance pour: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37" name="Espace réservé du contenu 2"/>
          <p:cNvSpPr/>
          <p:nvPr/>
        </p:nvSpPr>
        <p:spPr>
          <a:xfrm>
            <a:off x="662760" y="5061600"/>
            <a:ext cx="8229240" cy="38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 fontScale="95000"/>
          </a:bodyPr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-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Préparer l’avion (Carburant, sac papier, casques, gilets, prévol…)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pic>
        <p:nvPicPr>
          <p:cNvPr id="138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7" dur="indefinite" restart="never" nodeType="tmRoot">
          <p:childTnLst>
            <p:seq>
              <p:cTn id="118" dur="indefinite" nodeType="mainSeq">
                <p:childTnLst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Le jour J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Espace réservé du contenu 2"/>
          <p:cNvSpPr/>
          <p:nvPr/>
        </p:nvSpPr>
        <p:spPr>
          <a:xfrm>
            <a:off x="63828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Les passagers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41" name="Espace réservé du contenu 2"/>
          <p:cNvSpPr/>
          <p:nvPr/>
        </p:nvSpPr>
        <p:spPr>
          <a:xfrm>
            <a:off x="638280" y="2709000"/>
            <a:ext cx="822924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Accueillir les passagers, présentation des locaux, vérifier leur poids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42" name="Espace réservé du contenu 2"/>
          <p:cNvSpPr/>
          <p:nvPr/>
        </p:nvSpPr>
        <p:spPr>
          <a:xfrm>
            <a:off x="638280" y="321300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- Effectuer un briefing AVANT d’aller à l’avion</a:t>
            </a:r>
            <a:endParaRPr b="0" lang="fr-FR" sz="2000" spc="-1" strike="noStrike">
              <a:latin typeface="Arial"/>
            </a:endParaRPr>
          </a:p>
        </p:txBody>
      </p:sp>
      <p:pic>
        <p:nvPicPr>
          <p:cNvPr id="143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1" dur="indefinite" restart="never" nodeType="tmRoot">
          <p:childTnLst>
            <p:seq>
              <p:cTn id="152" dur="indefinite" nodeType="mainSeq">
                <p:childTnLst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Le jour J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611640" y="2184120"/>
            <a:ext cx="8229240" cy="6710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Expliquer la circulation dans les hangars, autour des avions, sur le parking, et l’aire d’avitaillement. 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Espace réservé du contenu 2"/>
          <p:cNvSpPr/>
          <p:nvPr/>
        </p:nvSpPr>
        <p:spPr>
          <a:xfrm>
            <a:off x="61992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Le briefing sol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47" name="Espace réservé du contenu 2"/>
          <p:cNvSpPr/>
          <p:nvPr/>
        </p:nvSpPr>
        <p:spPr>
          <a:xfrm>
            <a:off x="611640" y="345780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Présenter la navigation, la météo, le temps de vol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48" name="Espace réservé du contenu 2"/>
          <p:cNvSpPr/>
          <p:nvPr/>
        </p:nvSpPr>
        <p:spPr>
          <a:xfrm>
            <a:off x="611640" y="399060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Mettre en place les règles pour la communication à bord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49" name="Espace réservé du contenu 2"/>
          <p:cNvSpPr/>
          <p:nvPr/>
        </p:nvSpPr>
        <p:spPr>
          <a:xfrm>
            <a:off x="611640" y="452340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Anticollision, mettre les passagers à contribution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50" name="Espace réservé du contenu 2"/>
          <p:cNvSpPr/>
          <p:nvPr/>
        </p:nvSpPr>
        <p:spPr>
          <a:xfrm>
            <a:off x="611640" y="505656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L’avion n’a pas de WC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51" name="Espace réservé du contenu 2"/>
          <p:cNvSpPr/>
          <p:nvPr/>
        </p:nvSpPr>
        <p:spPr>
          <a:xfrm>
            <a:off x="611640" y="558936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Comment utiliser les casques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52" name="Espace réservé du contenu 2"/>
          <p:cNvSpPr/>
          <p:nvPr/>
        </p:nvSpPr>
        <p:spPr>
          <a:xfrm>
            <a:off x="611640" y="292500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Insister sur le danger lié aux hélices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pic>
        <p:nvPicPr>
          <p:cNvPr id="153" name="Picture 2" descr="C:\Users\Instructeur\Desktop\Jonas\photos brief passagers\WC.jpg"/>
          <p:cNvPicPr/>
          <p:nvPr/>
        </p:nvPicPr>
        <p:blipFill>
          <a:blip r:embed="rId1"/>
          <a:stretch/>
        </p:blipFill>
        <p:spPr>
          <a:xfrm>
            <a:off x="4500000" y="5252400"/>
            <a:ext cx="2980800" cy="1533240"/>
          </a:xfrm>
          <a:prstGeom prst="rect">
            <a:avLst/>
          </a:prstGeom>
          <a:ln w="0">
            <a:noFill/>
          </a:ln>
        </p:spPr>
      </p:pic>
      <p:pic>
        <p:nvPicPr>
          <p:cNvPr id="154" name="Picture 2" descr="C:\Users\Instructeur\Desktop\Jonas\photos brief passagers\téléchargement.png"/>
          <p:cNvPicPr/>
          <p:nvPr/>
        </p:nvPicPr>
        <p:blipFill>
          <a:blip r:embed="rId2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  <p:sp>
        <p:nvSpPr>
          <p:cNvPr id="155" name="Espace réservé du contenu 2"/>
          <p:cNvSpPr/>
          <p:nvPr/>
        </p:nvSpPr>
        <p:spPr>
          <a:xfrm>
            <a:off x="611640" y="6093360"/>
            <a:ext cx="8229240" cy="431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Ne pas fumer dans l’enceinte du club, ni côté piste, ni dans l’avion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5" dur="indefinite" restart="never" nodeType="tmRoot">
          <p:childTnLst>
            <p:seq>
              <p:cTn id="166" dur="indefinite" nodeType="mainSeq">
                <p:childTnLst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Le jour J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27840" y="2421000"/>
            <a:ext cx="8229240" cy="407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Guider les passagers pour s’installer dans l’avion: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Espace réservé du contenu 2"/>
          <p:cNvSpPr/>
          <p:nvPr/>
        </p:nvSpPr>
        <p:spPr>
          <a:xfrm>
            <a:off x="619920" y="1450440"/>
            <a:ext cx="8229240" cy="60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fr-FR" sz="3200" spc="-1" strike="noStrike">
                <a:solidFill>
                  <a:srgbClr val="00b0f0"/>
                </a:solidFill>
                <a:latin typeface="Calibri"/>
              </a:rPr>
              <a:t>Le briefing à l’avion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159" name="Espace réservé du contenu 2"/>
          <p:cNvSpPr/>
          <p:nvPr/>
        </p:nvSpPr>
        <p:spPr>
          <a:xfrm>
            <a:off x="627840" y="2872080"/>
            <a:ext cx="8229240" cy="43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Ordre pour monter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60" name="Espace réservé du contenu 2"/>
          <p:cNvSpPr/>
          <p:nvPr/>
        </p:nvSpPr>
        <p:spPr>
          <a:xfrm>
            <a:off x="627840" y="335520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 tenir aux poignées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61" name="Espace réservé du contenu 2"/>
          <p:cNvSpPr/>
          <p:nvPr/>
        </p:nvSpPr>
        <p:spPr>
          <a:xfrm>
            <a:off x="627840" y="38667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Marcher sur les bandes noires, pas sur les volets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62" name="Espace réservé du contenu 2"/>
          <p:cNvSpPr/>
          <p:nvPr/>
        </p:nvSpPr>
        <p:spPr>
          <a:xfrm>
            <a:off x="627840" y="43779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Où s’appuyer pour s’installer dans l’avion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63" name="Espace réservé du contenu 2"/>
          <p:cNvSpPr/>
          <p:nvPr/>
        </p:nvSpPr>
        <p:spPr>
          <a:xfrm>
            <a:off x="627840" y="48891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Comment régler son siège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sp>
        <p:nvSpPr>
          <p:cNvPr id="164" name="Espace réservé du contenu 2"/>
          <p:cNvSpPr/>
          <p:nvPr/>
        </p:nvSpPr>
        <p:spPr>
          <a:xfrm>
            <a:off x="627840" y="5400360"/>
            <a:ext cx="8229240" cy="46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Brancher son casque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65" name="Espace réservé du contenu 2"/>
          <p:cNvSpPr/>
          <p:nvPr/>
        </p:nvSpPr>
        <p:spPr>
          <a:xfrm>
            <a:off x="627840" y="5913360"/>
            <a:ext cx="8229240" cy="46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Attacher sa ceinture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fr-FR" sz="2000" spc="-1" strike="noStrike">
              <a:latin typeface="Arial"/>
            </a:endParaRPr>
          </a:p>
        </p:txBody>
      </p:sp>
      <p:pic>
        <p:nvPicPr>
          <p:cNvPr id="166" name="Picture 2" descr="C:\Users\Instructeur\Desktop\Jonas\photos brief passagers\téléchargement.png"/>
          <p:cNvPicPr/>
          <p:nvPr/>
        </p:nvPicPr>
        <p:blipFill>
          <a:blip r:embed="rId1"/>
          <a:stretch/>
        </p:blipFill>
        <p:spPr>
          <a:xfrm>
            <a:off x="5759640" y="7920"/>
            <a:ext cx="3384000" cy="721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7" dur="indefinite" restart="never" nodeType="tmRoot">
          <p:childTnLst>
            <p:seq>
              <p:cTn id="208" dur="indefinite" nodeType="mainSeq">
                <p:childTnLst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Application>LibreOffice/7.3.3.2$Windows_X86_64 LibreOffice_project/d1d0ea68f081ee2800a922cac8f79445e4603348</Application>
  <AppVersion>15.0000</AppVersion>
  <Words>808</Words>
  <Paragraphs>120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2022-06-03T06:58:31Z</dcterms:created>
  <dc:creator>Instructeur</dc:creator>
  <dc:description/>
  <dc:language>fr-FR</dc:language>
  <cp:lastModifiedBy/>
  <dcterms:modified xsi:type="dcterms:W3CDTF">2022-06-18T12:18:46Z</dcterms:modified>
  <cp:revision>40</cp:revision>
  <dc:subject/>
  <dc:title>Briefing Emport de passagers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Affichage à l'écran (4:3)</vt:lpwstr>
  </property>
  <property fmtid="{D5CDD505-2E9C-101B-9397-08002B2CF9AE}" pid="4" name="Slides">
    <vt:i4>17</vt:i4>
  </property>
</Properties>
</file>